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6" r:id="rId5"/>
    <p:sldId id="259" r:id="rId6"/>
    <p:sldId id="264" r:id="rId7"/>
    <p:sldId id="271" r:id="rId8"/>
    <p:sldId id="265" r:id="rId9"/>
    <p:sldId id="262" r:id="rId10"/>
    <p:sldId id="263" r:id="rId11"/>
    <p:sldId id="260" r:id="rId12"/>
    <p:sldId id="270" r:id="rId13"/>
    <p:sldId id="272" r:id="rId14"/>
    <p:sldId id="275" r:id="rId15"/>
    <p:sldId id="267" r:id="rId16"/>
    <p:sldId id="273" r:id="rId17"/>
    <p:sldId id="268" r:id="rId18"/>
    <p:sldId id="274" r:id="rId19"/>
    <p:sldId id="269" r:id="rId20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132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898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1490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017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6917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984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577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292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60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385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53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29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672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792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835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10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D02CD-705A-4566-B753-375E6CD402AB}" type="datetimeFigureOut">
              <a:rPr lang="ru-RU" smtClean="0"/>
              <a:t>21.11.2025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B113005-1523-4981-A31E-E5FFB90575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48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2404534"/>
            <a:ext cx="8357369" cy="2832484"/>
          </a:xfrm>
        </p:spPr>
        <p:txBody>
          <a:bodyPr/>
          <a:lstStyle/>
          <a:p>
            <a:r>
              <a:rPr lang="ru-RU" altLang="ru-RU" sz="6000" b="1" dirty="0">
                <a:solidFill>
                  <a:schemeClr val="accent5">
                    <a:lumMod val="75000"/>
                  </a:schemeClr>
                </a:solidFill>
              </a:rPr>
              <a:t>ПОДГОТОВКА </a:t>
            </a:r>
            <a:br>
              <a:rPr lang="ru-RU" altLang="ru-RU" sz="60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altLang="ru-RU" sz="6000" b="1" dirty="0" smtClean="0">
                <a:solidFill>
                  <a:schemeClr val="accent5">
                    <a:lumMod val="75000"/>
                  </a:schemeClr>
                </a:solidFill>
              </a:rPr>
              <a:t>К  ИТОГОВОМУ  </a:t>
            </a:r>
            <a:r>
              <a:rPr lang="ru-RU" altLang="ru-RU" sz="6000" b="1" dirty="0">
                <a:solidFill>
                  <a:schemeClr val="accent5">
                    <a:lumMod val="75000"/>
                  </a:schemeClr>
                </a:solidFill>
              </a:rPr>
              <a:t>СОЧИНЕНИЮ ПО ЛИТЕРАТУРЕ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352799" y="5237018"/>
            <a:ext cx="6844145" cy="142701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  Склярова Людмила Валерьевна,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русского языка и литературы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высшей квалификационной категории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ГБОУ СОШ № 5 «ОЦ «Лидер»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г.о.Кинель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6" descr="http://perovo-school.ru/images/%D1%81%D0%BE%D1%87%D0%B8%D0%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37" y="261256"/>
            <a:ext cx="2978727" cy="3721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9943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3236"/>
            <a:ext cx="8596668" cy="997528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Единые требования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052945"/>
            <a:ext cx="9381067" cy="5514110"/>
          </a:xfrm>
        </p:spPr>
        <p:txBody>
          <a:bodyPr>
            <a:noAutofit/>
          </a:bodyPr>
          <a:lstStyle/>
          <a:p>
            <a:pPr marL="342906" indent="-342906" algn="just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altLang="ru-RU" sz="2400" dirty="0"/>
              <a:t>Выберите только ОДНУ из предложенных ниже тем сочинений, а затем напишите сочинение на эту тему (рекомендуемый объём не менее 350 слов, минимальный объем – 250 слов). </a:t>
            </a:r>
          </a:p>
          <a:p>
            <a:pPr marL="342906" indent="-342906" algn="just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altLang="ru-RU" sz="2400" dirty="0"/>
              <a:t>Сформулируйте свою точку зрения и аргументируйте свою позицию, выстраивая рассуждение в рамках заявленной темы на основе не менее одного произведения отечественной или мировой литературы по Вашему выбору (количество привлеченных произведений не так важно, как глубина раскрытия темы с опорой на литературный материал). </a:t>
            </a:r>
          </a:p>
          <a:p>
            <a:pPr marL="342906" indent="-342906" algn="just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altLang="ru-RU" sz="2400" dirty="0"/>
              <a:t>Продумайте композицию сочинения. Обращайте внимание на речевое оформление и соблюдение норм грамотности. </a:t>
            </a:r>
          </a:p>
          <a:p>
            <a:pPr marL="342906" indent="-342906" algn="just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altLang="ru-RU" sz="2400" dirty="0"/>
              <a:t>Сочинение пишите чётко и разборчиво.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33009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C00000"/>
                </a:solidFill>
              </a:rPr>
              <a:t>Как работать над сочинением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86359"/>
            <a:ext cx="8596668" cy="4755003"/>
          </a:xfrm>
        </p:spPr>
        <p:txBody>
          <a:bodyPr>
            <a:normAutofit lnSpcReduction="10000"/>
          </a:bodyPr>
          <a:lstStyle/>
          <a:p>
            <a:pPr marL="457200" indent="-45720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dirty="0"/>
              <a:t>Выбрав тему, внимательно прочитайте ее формулировку, выделите ключевые слова, в которых видите главный смысл.</a:t>
            </a:r>
          </a:p>
          <a:p>
            <a:pPr marL="457200" indent="-45720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dirty="0"/>
              <a:t>Сформулируйте тему в виде вопроса (вопросов).</a:t>
            </a:r>
          </a:p>
          <a:p>
            <a:pPr marL="457200" indent="-45720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dirty="0"/>
              <a:t>Попытайтесь кратко ответить на эти вопросы, </a:t>
            </a:r>
            <a:r>
              <a:rPr lang="ru-RU" altLang="ru-RU" dirty="0" err="1"/>
              <a:t>т.е</a:t>
            </a:r>
            <a:r>
              <a:rPr lang="ru-RU" altLang="ru-RU" dirty="0"/>
              <a:t>  сформулируйте свою точку зрения (тезис) по ним.</a:t>
            </a:r>
          </a:p>
          <a:p>
            <a:pPr marL="457200" indent="-45720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dirty="0"/>
              <a:t>Подберите произведение(-</a:t>
            </a:r>
            <a:r>
              <a:rPr lang="ru-RU" altLang="ru-RU" dirty="0" err="1"/>
              <a:t>ия</a:t>
            </a:r>
            <a:r>
              <a:rPr lang="ru-RU" altLang="ru-RU" dirty="0"/>
              <a:t>), на материале которых сможете доказать свою точку зрения .</a:t>
            </a:r>
          </a:p>
          <a:p>
            <a:pPr marL="457200" indent="-45720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dirty="0"/>
              <a:t>Продумайте композицию (построение) работы. Составьте план сочинения.</a:t>
            </a:r>
          </a:p>
          <a:p>
            <a:pPr marL="457200" indent="-45720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dirty="0"/>
              <a:t>Напишите черной вариант работы.</a:t>
            </a:r>
          </a:p>
          <a:p>
            <a:pPr marL="457200" indent="-45720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dirty="0"/>
              <a:t>Перечитайте написанное. Внесите необходимую правку в построение, а также в речевое оформление текста. </a:t>
            </a:r>
          </a:p>
          <a:p>
            <a:pPr marL="457200" indent="-45720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dirty="0"/>
              <a:t>Напишите окончательный вариант работы. Перечитайте написанное, исправьте замеченные ошибки. </a:t>
            </a:r>
          </a:p>
          <a:p>
            <a:pPr marL="457200" indent="-45720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546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C00000"/>
                </a:solidFill>
              </a:rPr>
              <a:t>Привлечение текстов художественных произведений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altLang="ru-RU" sz="2800" dirty="0">
                <a:latin typeface="Calibri" panose="020F0502020204030204" pitchFamily="34" charset="0"/>
              </a:rPr>
              <a:t>Опора на художественное произведение при написании сочинения подразумевает не просто ссылку на тот или иной художественный текст, но и обращение к нему на уровне аргументации, использования примеров, связанных с проблематикой и тематикой произведений, системой действующих лиц и т.д. 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41155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057400" y="76200"/>
            <a:ext cx="8229600" cy="1524000"/>
          </a:xfrm>
        </p:spPr>
        <p:txBody>
          <a:bodyPr rtlCol="0">
            <a:normAutofit fontScale="90000"/>
          </a:bodyPr>
          <a:lstStyle/>
          <a:p>
            <a:pPr defTabSz="457207">
              <a:defRPr/>
            </a:pPr>
            <a:r>
              <a:rPr lang="ru-RU" altLang="ru-RU" sz="3200" dirty="0"/>
              <a:t/>
            </a:r>
            <a:br>
              <a:rPr lang="ru-RU" altLang="ru-RU" sz="3200" dirty="0"/>
            </a:br>
            <a:r>
              <a:rPr lang="ru-RU" altLang="ru-RU" b="1" dirty="0">
                <a:solidFill>
                  <a:srgbClr val="C00000"/>
                </a:solidFill>
              </a:rPr>
              <a:t>Композиционная и логическая структура сочинения 	</a:t>
            </a:r>
            <a:br>
              <a:rPr lang="ru-RU" altLang="ru-RU" b="1" dirty="0">
                <a:solidFill>
                  <a:srgbClr val="C00000"/>
                </a:solidFill>
              </a:rPr>
            </a:br>
            <a:endParaRPr lang="ru-RU" alt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57400" y="1905001"/>
          <a:ext cx="6324600" cy="4114716"/>
        </p:xfrm>
        <a:graphic>
          <a:graphicData uri="http://schemas.openxmlformats.org/drawingml/2006/table">
            <a:tbl>
              <a:tblPr/>
              <a:tblGrid>
                <a:gridCol w="2258136">
                  <a:extLst>
                    <a:ext uri="{9D8B030D-6E8A-4147-A177-3AD203B41FA5}">
                      <a16:colId xmlns:a16="http://schemas.microsoft.com/office/drawing/2014/main" val="72283473"/>
                    </a:ext>
                  </a:extLst>
                </a:gridCol>
                <a:gridCol w="4066464">
                  <a:extLst>
                    <a:ext uri="{9D8B030D-6E8A-4147-A177-3AD203B41FA5}">
                      <a16:colId xmlns:a16="http://schemas.microsoft.com/office/drawing/2014/main" val="3485970303"/>
                    </a:ext>
                  </a:extLst>
                </a:gridCol>
              </a:tblGrid>
              <a:tr h="568959"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Композиционная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Логическая 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0809512"/>
                  </a:ext>
                </a:extLst>
              </a:tr>
              <a:tr h="812804"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Вступление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809625" indent="-809625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809625" marR="0" lvl="0" indent="-809625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Зачин. 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Подготовка к восприятию основных мыслей работы.</a:t>
                      </a:r>
                    </a:p>
                    <a:p>
                      <a:pPr marL="809625" marR="0" lvl="0" indent="-809625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1268808"/>
                  </a:ext>
                </a:extLst>
              </a:tr>
              <a:tr h="568959">
                <a:tc rowSpan="3">
                  <a:txBody>
                    <a:bodyPr/>
                    <a:lstStyle>
                      <a:lvl1pPr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Основная часть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990600" indent="-990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990600" marR="0" lvl="0" indent="-9906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Тезис 1.  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Доказательства, примеры.  </a:t>
                      </a:r>
                      <a:r>
                        <a:rPr kumimoji="0" lang="ru-RU" alt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Микровывод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384796"/>
                  </a:ext>
                </a:extLst>
              </a:tr>
              <a:tr h="5689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990600" indent="-990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990600" marR="0" lvl="0" indent="-9906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Тезис 2.  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Доказательства, примеры.  </a:t>
                      </a:r>
                      <a:r>
                        <a:rPr kumimoji="0" lang="ru-RU" alt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Микровывод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4463678"/>
                  </a:ext>
                </a:extLst>
              </a:tr>
              <a:tr h="5689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990600" indent="-990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990600" marR="0" lvl="0" indent="-9906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Тезис 3.  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Доказательства, примеры.  </a:t>
                      </a:r>
                      <a:r>
                        <a:rPr kumimoji="0" lang="ru-RU" alt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Микровывод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5833556"/>
                  </a:ext>
                </a:extLst>
              </a:tr>
              <a:tr h="568959">
                <a:tc>
                  <a:txBody>
                    <a:bodyPr/>
                    <a:lstStyle>
                      <a:lvl1pPr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Заключение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8AD0D6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Вывод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. Обобщение по всей теме.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9986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76857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7818"/>
            <a:ext cx="8596668" cy="1219200"/>
          </a:xfrm>
        </p:spPr>
        <p:txBody>
          <a:bodyPr>
            <a:normAutofit fontScale="90000"/>
          </a:bodyPr>
          <a:lstStyle/>
          <a:p>
            <a:r>
              <a:rPr lang="ru-RU" altLang="ru-RU" b="1" dirty="0">
                <a:solidFill>
                  <a:srgbClr val="C00000"/>
                </a:solidFill>
              </a:rPr>
              <a:t>Система работы учителя по подготовке к написанию итогового сочинения</a:t>
            </a:r>
            <a:br>
              <a:rPr lang="ru-RU" altLang="ru-RU" b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27018"/>
            <a:ext cx="8596668" cy="5043055"/>
          </a:xfrm>
        </p:spPr>
        <p:txBody>
          <a:bodyPr>
            <a:noAutofit/>
          </a:bodyPr>
          <a:lstStyle/>
          <a:p>
            <a:pPr marL="514350" indent="-51435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400" dirty="0"/>
              <a:t>Проведение тренировочных работ (</a:t>
            </a:r>
            <a:r>
              <a:rPr lang="ru-RU" altLang="ru-RU" sz="2400" b="1" dirty="0">
                <a:solidFill>
                  <a:srgbClr val="006600"/>
                </a:solidFill>
              </a:rPr>
              <a:t>не менее двух!</a:t>
            </a:r>
            <a:r>
              <a:rPr lang="ru-RU" altLang="ru-RU" sz="2400" dirty="0"/>
              <a:t>) по темам, адекватным темам итогового сочинения.</a:t>
            </a:r>
          </a:p>
          <a:p>
            <a:pPr marL="514350" indent="-51435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400" dirty="0"/>
              <a:t>Взыскательная проверка по критериям (школьным или вузовским).</a:t>
            </a:r>
          </a:p>
          <a:p>
            <a:pPr marL="514350" indent="-51435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400" dirty="0"/>
              <a:t>Организация переработки проверенных работ по замечаниям учителя.</a:t>
            </a:r>
          </a:p>
          <a:p>
            <a:pPr marL="514350" indent="-51435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400" dirty="0"/>
              <a:t>Включение в урок отдельных практических заданий, связанных с формированием навыка или комплекса умений, необходимых для написания сочинения.</a:t>
            </a:r>
          </a:p>
          <a:p>
            <a:pPr marL="514350" indent="-514350" algn="just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400" dirty="0"/>
              <a:t>Написание сочинений на листах формата А4. (Необходимо для знания индивидуального соотношения написанного и количества слов в нем).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47276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898902"/>
          </a:xfrm>
        </p:spPr>
        <p:txBody>
          <a:bodyPr/>
          <a:lstStyle/>
          <a:p>
            <a:r>
              <a:rPr lang="ru-RU" altLang="ru-RU" b="1" dirty="0">
                <a:solidFill>
                  <a:srgbClr val="C00000"/>
                </a:solidFill>
              </a:rPr>
              <a:t>Художественные произведения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97424"/>
            <a:ext cx="8596668" cy="6160575"/>
          </a:xfrm>
        </p:spPr>
        <p:txBody>
          <a:bodyPr>
            <a:normAutofit fontScale="85000" lnSpcReduction="20000"/>
          </a:bodyPr>
          <a:lstStyle/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 err="1"/>
              <a:t>А.Грибоедов</a:t>
            </a:r>
            <a:r>
              <a:rPr lang="ru-RU" altLang="ru-RU" sz="2600" dirty="0"/>
              <a:t>. «Горе от ума».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/>
              <a:t>А. Пушкин. «Капитанская дочка».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/>
              <a:t>М. </a:t>
            </a:r>
            <a:r>
              <a:rPr lang="ru-RU" altLang="ru-RU" sz="2600" dirty="0" err="1"/>
              <a:t>Лермонотов</a:t>
            </a:r>
            <a:r>
              <a:rPr lang="ru-RU" altLang="ru-RU" sz="2600" dirty="0"/>
              <a:t>. «Песня про … купца Калашникова».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/>
              <a:t>Н. Гоголь. «Тарас Бульба».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/>
              <a:t>Л. Толстой. «Война и мир».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 err="1"/>
              <a:t>Ф.Достоевский</a:t>
            </a:r>
            <a:r>
              <a:rPr lang="ru-RU" altLang="ru-RU" sz="2600" dirty="0"/>
              <a:t>. «Идиот»; «Преступление и наказание».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 err="1"/>
              <a:t>М.Булгаков</a:t>
            </a:r>
            <a:r>
              <a:rPr lang="ru-RU" altLang="ru-RU" sz="2600" dirty="0"/>
              <a:t>. «Белая гвардия»; «Мастер и Маргарита».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/>
              <a:t>Н. Лесков. «Человек на часах».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 err="1"/>
              <a:t>А.Куприн</a:t>
            </a:r>
            <a:r>
              <a:rPr lang="ru-RU" altLang="ru-RU" sz="2600" dirty="0"/>
              <a:t>. «Чудесный доктор».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 err="1"/>
              <a:t>М.Шолохов</a:t>
            </a:r>
            <a:r>
              <a:rPr lang="ru-RU" altLang="ru-RU" sz="2600" dirty="0"/>
              <a:t>. «Судьба человека», «Тихий Дон».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 err="1"/>
              <a:t>В.Каверин</a:t>
            </a:r>
            <a:r>
              <a:rPr lang="ru-RU" altLang="ru-RU" sz="2600" dirty="0"/>
              <a:t>. «Два капитана»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 err="1"/>
              <a:t>В.Быков</a:t>
            </a:r>
            <a:r>
              <a:rPr lang="ru-RU" altLang="ru-RU" sz="2600" dirty="0"/>
              <a:t>. «Обелиск»; «Сотников».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 err="1"/>
              <a:t>Д.Лихачёв</a:t>
            </a:r>
            <a:r>
              <a:rPr lang="ru-RU" altLang="ru-RU" sz="2600" dirty="0"/>
              <a:t>. «Письма о добром и прекрасном».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 err="1"/>
              <a:t>В.Распутин</a:t>
            </a:r>
            <a:r>
              <a:rPr lang="ru-RU" altLang="ru-RU" sz="2600" dirty="0"/>
              <a:t>. «Живи и помни».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600" dirty="0" err="1"/>
              <a:t>А.Лиханов</a:t>
            </a:r>
            <a:r>
              <a:rPr lang="ru-RU" altLang="ru-RU" sz="2600" dirty="0"/>
              <a:t>. «Мой генерал».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970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8846" y="232476"/>
            <a:ext cx="8596668" cy="6478290"/>
          </a:xfrm>
        </p:spPr>
        <p:txBody>
          <a:bodyPr/>
          <a:lstStyle/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200" dirty="0" err="1"/>
              <a:t>В.Шекспир</a:t>
            </a:r>
            <a:r>
              <a:rPr lang="ru-RU" altLang="ru-RU" sz="2200" dirty="0"/>
              <a:t>. «Гамлет»; «Ромео и Джульетта».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200" dirty="0" err="1"/>
              <a:t>А.Пушкин</a:t>
            </a:r>
            <a:r>
              <a:rPr lang="ru-RU" altLang="ru-RU" sz="2200" dirty="0"/>
              <a:t>. «Дубровский»; «Евгений Онегин»; «Барышня-крестьянка»; «Капитанская дочка».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200" dirty="0" err="1"/>
              <a:t>М.Лермонтов</a:t>
            </a:r>
            <a:r>
              <a:rPr lang="ru-RU" altLang="ru-RU" sz="2200" dirty="0"/>
              <a:t>. «Герой нашего времени».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200" dirty="0" err="1"/>
              <a:t>И.Тургенев</a:t>
            </a:r>
            <a:r>
              <a:rPr lang="ru-RU" altLang="ru-RU" sz="2200" dirty="0"/>
              <a:t>. «Отцы и дети».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200" dirty="0" err="1"/>
              <a:t>И.Гончаров</a:t>
            </a:r>
            <a:r>
              <a:rPr lang="ru-RU" altLang="ru-RU" sz="2200" dirty="0"/>
              <a:t>. «Обломов».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200" dirty="0" err="1"/>
              <a:t>Л.Толстой</a:t>
            </a:r>
            <a:r>
              <a:rPr lang="ru-RU" altLang="ru-RU" sz="2200" dirty="0"/>
              <a:t>. «Война и мир»; «Анна Каренина».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200" dirty="0" err="1"/>
              <a:t>Б.Пастернак</a:t>
            </a:r>
            <a:r>
              <a:rPr lang="ru-RU" altLang="ru-RU" sz="2200" dirty="0"/>
              <a:t>. «Доктор Живаго».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200" dirty="0" err="1"/>
              <a:t>М.Булгаков</a:t>
            </a:r>
            <a:r>
              <a:rPr lang="ru-RU" altLang="ru-RU" sz="2200" dirty="0"/>
              <a:t>. «Белая гвардия».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200" dirty="0" err="1"/>
              <a:t>М.Шолохов</a:t>
            </a:r>
            <a:r>
              <a:rPr lang="ru-RU" altLang="ru-RU" sz="2200" dirty="0"/>
              <a:t>. «Тихий Дон».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200" dirty="0" err="1"/>
              <a:t>В.Каверин</a:t>
            </a:r>
            <a:r>
              <a:rPr lang="ru-RU" altLang="ru-RU" sz="2200" dirty="0"/>
              <a:t>. «Два капитана». 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200" dirty="0" err="1"/>
              <a:t>А.Приставкин</a:t>
            </a:r>
            <a:r>
              <a:rPr lang="ru-RU" altLang="ru-RU" sz="2200" dirty="0"/>
              <a:t>. «Ночевала тучка золотая».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200" dirty="0" err="1"/>
              <a:t>Д.Грин</a:t>
            </a:r>
            <a:r>
              <a:rPr lang="ru-RU" altLang="ru-RU" sz="2200" dirty="0"/>
              <a:t>. «Виноваты звёзды».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r>
              <a:rPr lang="ru-RU" altLang="ru-RU" sz="2200" dirty="0"/>
              <a:t>А. Дюма. «Три мушкетера».</a:t>
            </a:r>
          </a:p>
          <a:p>
            <a:pPr marL="457200" indent="-457200" defTabSz="457207">
              <a:buClr>
                <a:schemeClr val="bg2">
                  <a:lumMod val="40000"/>
                  <a:lumOff val="60000"/>
                </a:schemeClr>
              </a:buClr>
              <a:buFontTx/>
              <a:buAutoNum type="arabicPeriod"/>
              <a:defRPr/>
            </a:pPr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519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973" y="201478"/>
            <a:ext cx="9515959" cy="1332854"/>
          </a:xfrm>
        </p:spPr>
        <p:txBody>
          <a:bodyPr/>
          <a:lstStyle/>
          <a:p>
            <a:r>
              <a:rPr lang="ru-RU" altLang="ru-RU" b="1" dirty="0">
                <a:solidFill>
                  <a:srgbClr val="C00000"/>
                </a:solidFill>
              </a:rPr>
              <a:t>Вступление – своеобразный ввод в тему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458" y="1208868"/>
            <a:ext cx="10197884" cy="5649132"/>
          </a:xfrm>
        </p:spPr>
        <p:txBody>
          <a:bodyPr>
            <a:noAutofit/>
          </a:bodyPr>
          <a:lstStyle/>
          <a:p>
            <a:pPr marL="0" indent="0" defTabSz="457207">
              <a:buClr>
                <a:schemeClr val="bg2">
                  <a:lumMod val="40000"/>
                  <a:lumOff val="60000"/>
                </a:schemeClr>
              </a:buClr>
              <a:buNone/>
              <a:defRPr/>
            </a:pPr>
            <a:r>
              <a:rPr lang="ru-RU" altLang="ru-RU" sz="2400" u="sng" dirty="0"/>
              <a:t>Это может быть:</a:t>
            </a:r>
          </a:p>
          <a:p>
            <a:pPr algn="just" defTabSz="457207">
              <a:buClrTx/>
              <a:buFont typeface="Wingdings" panose="05000000000000000000" pitchFamily="2" charset="2"/>
              <a:buChar char="§"/>
              <a:defRPr/>
            </a:pPr>
            <a:r>
              <a:rPr lang="ru-RU" altLang="ru-RU" sz="2400" dirty="0"/>
              <a:t>высказывание своего взгляда на проблему;</a:t>
            </a:r>
          </a:p>
          <a:p>
            <a:pPr algn="just" defTabSz="457207"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ru-RU" altLang="ru-RU" sz="2400" dirty="0"/>
              <a:t>вступление в спор с воображаемым оппонентом или приглашение его к разговору;</a:t>
            </a:r>
          </a:p>
          <a:p>
            <a:pPr algn="just" defTabSz="457207">
              <a:buClrTx/>
              <a:buFont typeface="Wingdings" panose="05000000000000000000" pitchFamily="2" charset="2"/>
              <a:buChar char="§"/>
              <a:defRPr/>
            </a:pPr>
            <a:r>
              <a:rPr lang="ru-RU" altLang="ru-RU" sz="2400" dirty="0"/>
              <a:t>обоснование причин обращения к этой теме;</a:t>
            </a:r>
          </a:p>
          <a:p>
            <a:pPr algn="just" defTabSz="457207">
              <a:buClrTx/>
              <a:buFont typeface="Wingdings" panose="05000000000000000000" pitchFamily="2" charset="2"/>
              <a:buChar char="§"/>
              <a:defRPr/>
            </a:pPr>
            <a:r>
              <a:rPr lang="ru-RU" altLang="ru-RU" sz="2400" dirty="0"/>
              <a:t>эмоционально ввод в тему сочинения;</a:t>
            </a:r>
          </a:p>
          <a:p>
            <a:pPr algn="just" defTabSz="457207">
              <a:buClrTx/>
              <a:buFont typeface="Wingdings" panose="05000000000000000000" pitchFamily="2" charset="2"/>
              <a:buChar char="§"/>
              <a:defRPr/>
            </a:pPr>
            <a:r>
              <a:rPr lang="ru-RU" altLang="ru-RU" sz="2400" dirty="0"/>
              <a:t>использование оригинальной цитаты, обращённой к слушателю (читателю);</a:t>
            </a:r>
          </a:p>
          <a:p>
            <a:pPr algn="just" defTabSz="457207">
              <a:buClrTx/>
              <a:buFont typeface="Wingdings" panose="05000000000000000000" pitchFamily="2" charset="2"/>
              <a:buChar char="§"/>
              <a:defRPr/>
            </a:pPr>
            <a:r>
              <a:rPr lang="ru-RU" altLang="ru-RU" sz="2400" dirty="0"/>
              <a:t>проведение анализа какого-либо понятия, входящего в формулировку темы;</a:t>
            </a:r>
          </a:p>
          <a:p>
            <a:pPr algn="just" defTabSz="457207">
              <a:buClrTx/>
              <a:buFont typeface="Wingdings" panose="05000000000000000000" pitchFamily="2" charset="2"/>
              <a:buChar char="§"/>
              <a:defRPr/>
            </a:pPr>
            <a:r>
              <a:rPr lang="ru-RU" altLang="ru-RU" sz="2400" dirty="0"/>
              <a:t>проведение экскурса в историю (краткая характеристика эпохи);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65308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94468"/>
            <a:ext cx="6110924" cy="960895"/>
          </a:xfrm>
        </p:spPr>
        <p:txBody>
          <a:bodyPr>
            <a:normAutofit/>
          </a:bodyPr>
          <a:lstStyle/>
          <a:p>
            <a:r>
              <a:rPr lang="ru-RU" altLang="ru-RU" sz="4000" b="1" dirty="0">
                <a:solidFill>
                  <a:srgbClr val="C00000"/>
                </a:solidFill>
              </a:rPr>
              <a:t>Заключение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0805" y="1425844"/>
            <a:ext cx="8596668" cy="4866467"/>
          </a:xfrm>
        </p:spPr>
        <p:txBody>
          <a:bodyPr>
            <a:normAutofit/>
          </a:bodyPr>
          <a:lstStyle/>
          <a:p>
            <a:pPr marL="0" indent="0" algn="just" defTabSz="457207">
              <a:buClr>
                <a:schemeClr val="bg2">
                  <a:lumMod val="40000"/>
                  <a:lumOff val="60000"/>
                </a:schemeClr>
              </a:buClr>
              <a:buNone/>
              <a:defRPr/>
            </a:pPr>
            <a:r>
              <a:rPr lang="ru-RU" altLang="ru-RU" sz="2400" b="1" u="sng" dirty="0"/>
              <a:t>Это может быть:</a:t>
            </a:r>
          </a:p>
          <a:p>
            <a:pPr algn="just" defTabSz="457207">
              <a:buClrTx/>
              <a:buFont typeface="Arial" panose="020B0604020202020204" pitchFamily="34" charset="0"/>
              <a:buChar char="•"/>
              <a:defRPr/>
            </a:pPr>
            <a:r>
              <a:rPr lang="ru-RU" altLang="ru-RU" sz="2400" dirty="0"/>
              <a:t>обобщение сказанного (не больше </a:t>
            </a:r>
            <a:r>
              <a:rPr lang="ru-RU" altLang="ru-RU" sz="2400" dirty="0" smtClean="0"/>
              <a:t>3-4 </a:t>
            </a:r>
            <a:r>
              <a:rPr lang="ru-RU" altLang="ru-RU" sz="2400" dirty="0"/>
              <a:t>предложений; </a:t>
            </a:r>
          </a:p>
          <a:p>
            <a:pPr algn="just" defTabSz="457207">
              <a:buClrTx/>
              <a:buFont typeface="Arial" panose="020B0604020202020204" pitchFamily="34" charset="0"/>
              <a:buChar char="•"/>
              <a:defRPr/>
            </a:pPr>
            <a:r>
              <a:rPr lang="ru-RU" altLang="ru-RU" sz="2400" dirty="0"/>
              <a:t>возвращение к началу разговора (приём «</a:t>
            </a:r>
            <a:r>
              <a:rPr lang="ru-RU" altLang="ru-RU" sz="2400" dirty="0" err="1"/>
              <a:t>закольцовывания</a:t>
            </a:r>
            <a:r>
              <a:rPr lang="ru-RU" altLang="ru-RU" sz="2400" dirty="0"/>
              <a:t>»);</a:t>
            </a:r>
          </a:p>
          <a:p>
            <a:pPr algn="just" defTabSz="457207">
              <a:buClrTx/>
              <a:buFont typeface="Arial" panose="020B0604020202020204" pitchFamily="34" charset="0"/>
              <a:buChar char="•"/>
              <a:defRPr/>
            </a:pPr>
            <a:r>
              <a:rPr lang="ru-RU" altLang="ru-RU" sz="2400" dirty="0"/>
              <a:t>взгляд вперёд, то есть можно пофилософствовать о том, что будет, если…</a:t>
            </a:r>
          </a:p>
          <a:p>
            <a:pPr algn="just" defTabSz="457207">
              <a:buClrTx/>
              <a:buFont typeface="Arial" panose="020B0604020202020204" pitchFamily="34" charset="0"/>
              <a:buChar char="•"/>
              <a:defRPr/>
            </a:pPr>
            <a:r>
              <a:rPr lang="ru-RU" altLang="ru-RU" sz="2400" dirty="0"/>
              <a:t>обращение к читателю. Если вступление – </a:t>
            </a:r>
            <a:r>
              <a:rPr lang="ru-RU" altLang="ru-RU" sz="2400" dirty="0" smtClean="0"/>
              <a:t>это приглашение </a:t>
            </a:r>
            <a:r>
              <a:rPr lang="ru-RU" altLang="ru-RU" sz="2400" dirty="0"/>
              <a:t>к разговору, то заключение – </a:t>
            </a:r>
            <a:r>
              <a:rPr lang="ru-RU" altLang="ru-RU" sz="2400" dirty="0" smtClean="0"/>
              <a:t>это обращение </a:t>
            </a:r>
            <a:r>
              <a:rPr lang="ru-RU" altLang="ru-RU" sz="2400" dirty="0"/>
              <a:t>к читателю: можно призвать его к какому-то поступку или задать риторический вопрос;</a:t>
            </a:r>
          </a:p>
          <a:p>
            <a:pPr algn="just" defTabSz="457207">
              <a:buClrTx/>
              <a:buFont typeface="Arial" panose="020B0604020202020204" pitchFamily="34" charset="0"/>
              <a:buChar char="•"/>
              <a:defRPr/>
            </a:pPr>
            <a:r>
              <a:rPr lang="ru-RU" altLang="ru-RU" sz="2400" dirty="0"/>
              <a:t>обращение к оригинальной цитате.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094329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9102097" cy="1932123"/>
          </a:xfrm>
        </p:spPr>
        <p:txBody>
          <a:bodyPr>
            <a:normAutofit fontScale="90000"/>
          </a:bodyPr>
          <a:lstStyle/>
          <a:p>
            <a:r>
              <a:rPr lang="ru-RU" altLang="ru-RU" b="1" i="1" dirty="0" smtClean="0">
                <a:solidFill>
                  <a:srgbClr val="FF0000"/>
                </a:solidFill>
              </a:rPr>
              <a:t>«Все </a:t>
            </a:r>
            <a:r>
              <a:rPr lang="ru-RU" altLang="ru-RU" b="1" i="1" dirty="0">
                <a:solidFill>
                  <a:srgbClr val="FF0000"/>
                </a:solidFill>
              </a:rPr>
              <a:t>люди ошибаются, но великие люди сознаются в </a:t>
            </a:r>
            <a:r>
              <a:rPr lang="ru-RU" altLang="ru-RU" b="1" i="1" dirty="0" smtClean="0">
                <a:solidFill>
                  <a:srgbClr val="FF0000"/>
                </a:solidFill>
              </a:rPr>
              <a:t>ошибках»</a:t>
            </a: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                                   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                                    Бернар </a:t>
            </a:r>
            <a:r>
              <a:rPr lang="ru-RU" b="1" i="1" dirty="0" err="1">
                <a:solidFill>
                  <a:srgbClr val="FF0000"/>
                </a:solidFill>
              </a:rPr>
              <a:t>Фонтенель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0718" y="3488379"/>
            <a:ext cx="906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chemeClr val="accent5">
                    <a:lumMod val="75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93312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7818"/>
            <a:ext cx="8596668" cy="872837"/>
          </a:xfrm>
        </p:spPr>
        <p:txBody>
          <a:bodyPr/>
          <a:lstStyle/>
          <a:p>
            <a:r>
              <a:rPr lang="ru-RU" altLang="ru-RU" b="1" dirty="0">
                <a:solidFill>
                  <a:srgbClr val="C00000"/>
                </a:solidFill>
              </a:rPr>
              <a:t>Общая информация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80655"/>
            <a:ext cx="8596668" cy="5306290"/>
          </a:xfrm>
        </p:spPr>
        <p:txBody>
          <a:bodyPr>
            <a:normAutofit/>
          </a:bodyPr>
          <a:lstStyle/>
          <a:p>
            <a:pPr marL="342906" indent="-342906" algn="just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altLang="ru-RU" sz="2000" dirty="0"/>
              <a:t>Экзаменационный комплект включает </a:t>
            </a:r>
            <a:r>
              <a:rPr lang="ru-RU" altLang="ru-RU" sz="2000" dirty="0" smtClean="0"/>
              <a:t>6 </a:t>
            </a:r>
            <a:r>
              <a:rPr lang="ru-RU" altLang="ru-RU" sz="2000" dirty="0"/>
              <a:t>тем сочинений из </a:t>
            </a:r>
            <a:r>
              <a:rPr lang="ru-RU" altLang="ru-RU" sz="2000" dirty="0" smtClean="0"/>
              <a:t>открытого банка тем ФИПИ по трём разделам:</a:t>
            </a:r>
          </a:p>
          <a:p>
            <a:pPr marL="342906" indent="-342906" algn="just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sz="2000" b="1" dirty="0"/>
              <a:t>1. Духовно-нравственные ориентиры в жизни </a:t>
            </a:r>
            <a:r>
              <a:rPr lang="ru-RU" sz="2000" b="1" dirty="0" smtClean="0"/>
              <a:t>человека</a:t>
            </a:r>
          </a:p>
          <a:p>
            <a:pPr marL="342906" indent="-342906" algn="just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sz="2000" b="1" dirty="0"/>
              <a:t>2. Семья, общество, Отечество в жизни </a:t>
            </a:r>
            <a:r>
              <a:rPr lang="ru-RU" sz="2000" b="1" dirty="0" smtClean="0"/>
              <a:t>человека</a:t>
            </a:r>
          </a:p>
          <a:p>
            <a:pPr marL="342906" indent="-342906" algn="just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sz="2000" b="1" dirty="0"/>
              <a:t>3. Природа и культура в жизни человека</a:t>
            </a:r>
            <a:endParaRPr lang="ru-RU" altLang="ru-RU" sz="2000" dirty="0"/>
          </a:p>
          <a:p>
            <a:pPr marL="342906" indent="-342906" algn="just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ru-RU" altLang="ru-RU" sz="2000" dirty="0"/>
          </a:p>
          <a:p>
            <a:pPr marL="342906" indent="-342906" algn="just" defTabSz="457207">
              <a:lnSpc>
                <a:spcPct val="110000"/>
              </a:lnSpc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altLang="ru-RU" sz="2000" dirty="0"/>
              <a:t>Темы сочинений станут известны выпускникам за 15 минут до начала экзамена. Результатом итогового сочинения будет «зачет» или «незачет», однако к сдаче ЕГЭ допустят только выпускников, получивших «зачет».</a:t>
            </a:r>
          </a:p>
          <a:p>
            <a:pPr marL="342906" indent="-342906" algn="just" defTabSz="457207">
              <a:lnSpc>
                <a:spcPct val="110000"/>
              </a:lnSpc>
              <a:buClr>
                <a:schemeClr val="bg2">
                  <a:lumMod val="40000"/>
                  <a:lumOff val="60000"/>
                </a:schemeClr>
              </a:buClr>
              <a:defRPr/>
            </a:pPr>
            <a:endParaRPr lang="ru-RU" altLang="ru-RU" sz="2400" dirty="0"/>
          </a:p>
          <a:p>
            <a:r>
              <a:rPr lang="ru-RU" sz="3600" b="1" dirty="0">
                <a:solidFill>
                  <a:srgbClr val="FF0000"/>
                </a:solidFill>
              </a:rPr>
              <a:t>Время написания – 3 часа 55 минут</a:t>
            </a:r>
            <a:r>
              <a:rPr lang="ru-RU" sz="3600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621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793" y="216976"/>
            <a:ext cx="8907209" cy="171342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Каждый выпускник должен помнить, </a:t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что к итоговому сочинению нужно отнестись  серьёзно!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7979" y="1930401"/>
            <a:ext cx="5656881" cy="492760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Объём сочинения  - не менее 350 слов )это 2-2,5 страницы листа А4</a:t>
            </a:r>
          </a:p>
          <a:p>
            <a:r>
              <a:rPr lang="ru-RU" sz="2400" dirty="0" smtClean="0"/>
              <a:t>Работа, в которой менее 250 слов, считается невыполненной.</a:t>
            </a:r>
          </a:p>
          <a:p>
            <a:r>
              <a:rPr lang="ru-RU" altLang="ru-RU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Выбор текстов – не менее одного произведения отечественной или мировой литературы по выбору (количество привлечённых произведений не так </a:t>
            </a:r>
            <a:r>
              <a:rPr lang="ru-RU" altLang="ru-RU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важно, </a:t>
            </a:r>
            <a:r>
              <a:rPr lang="ru-RU" altLang="ru-RU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 глубина раскрытия темы с опорой на литературный </a:t>
            </a:r>
            <a:r>
              <a:rPr lang="ru-RU" altLang="ru-RU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материал)</a:t>
            </a:r>
            <a:endParaRPr lang="ru-RU" sz="2400" dirty="0" smtClean="0"/>
          </a:p>
        </p:txBody>
      </p:sp>
      <p:pic>
        <p:nvPicPr>
          <p:cNvPr id="4" name="Picture 4" descr="http://img.anews.com/media/posts/images/20141218/da4dc7eb21ec490783d73331c414c75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93" y="2433233"/>
            <a:ext cx="4267200" cy="3072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6476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0481"/>
            <a:ext cx="8596668" cy="1759919"/>
          </a:xfrm>
        </p:spPr>
        <p:txBody>
          <a:bodyPr/>
          <a:lstStyle/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Оценка за сочинение</a:t>
            </a:r>
            <a:endParaRPr lang="ru-RU" b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24367"/>
            <a:ext cx="8596668" cy="55173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altLang="ru-RU" sz="2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Оценка</a:t>
            </a:r>
            <a:r>
              <a:rPr lang="ru-RU" altLang="ru-RU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зачёт/ незачёт</a:t>
            </a:r>
            <a:r>
              <a:rPr lang="ru-RU" altLang="ru-RU" sz="2800" dirty="0">
                <a:solidFill>
                  <a:srgbClr val="C55A1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ru-RU" altLang="ru-RU" sz="2800" dirty="0" smtClean="0">
              <a:solidFill>
                <a:srgbClr val="C55A1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ru-RU" altLang="ru-RU" sz="2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Для </a:t>
            </a:r>
            <a:r>
              <a:rPr lang="ru-RU" altLang="ru-RU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получения зачёта за сочинение в целом необходимо получить зачёт по критериям </a:t>
            </a:r>
            <a:r>
              <a:rPr lang="ru-RU" altLang="ru-RU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и 2</a:t>
            </a:r>
            <a:r>
              <a:rPr lang="ru-RU" altLang="ru-RU" sz="28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ru-RU" altLang="ru-RU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 также </a:t>
            </a:r>
            <a:r>
              <a:rPr lang="ru-RU" altLang="ru-RU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дополнительно зачёт </a:t>
            </a:r>
            <a:r>
              <a:rPr lang="ru-RU" altLang="ru-RU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хотя бы </a:t>
            </a:r>
            <a:r>
              <a:rPr lang="ru-RU" altLang="ru-RU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одному </a:t>
            </a:r>
            <a:r>
              <a:rPr lang="ru-RU" altLang="ru-RU" sz="2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из критериев </a:t>
            </a:r>
            <a:r>
              <a:rPr lang="ru-RU" altLang="ru-RU" sz="2800" dirty="0">
                <a:solidFill>
                  <a:srgbClr val="C55A1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3, 4, 5. </a:t>
            </a:r>
            <a:r>
              <a:rPr lang="ru-RU" altLang="ru-RU" dirty="0">
                <a:solidFill>
                  <a:srgbClr val="C55A1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ru-RU" altLang="ru-RU" sz="2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Критерии оценивания:</a:t>
            </a:r>
          </a:p>
          <a:p>
            <a:pPr>
              <a:buFontTx/>
              <a:buAutoNum type="arabicPeriod"/>
            </a:pPr>
            <a:r>
              <a:rPr lang="ru-RU" altLang="ru-RU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Соответствие </a:t>
            </a:r>
            <a:r>
              <a:rPr lang="ru-RU" altLang="ru-RU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теме</a:t>
            </a:r>
            <a:endParaRPr lang="ru-RU" altLang="ru-RU" sz="24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Tx/>
              <a:buAutoNum type="arabicPeriod"/>
            </a:pPr>
            <a:r>
              <a:rPr lang="ru-RU" altLang="ru-RU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Аргументация. Привлечение литературного </a:t>
            </a:r>
            <a:r>
              <a:rPr lang="ru-RU" altLang="ru-RU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материала</a:t>
            </a:r>
            <a:endParaRPr lang="ru-RU" altLang="ru-RU" sz="24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Tx/>
              <a:buAutoNum type="arabicPeriod"/>
            </a:pPr>
            <a:r>
              <a:rPr lang="ru-RU" altLang="ru-RU" sz="2400" dirty="0" smtClean="0">
                <a:solidFill>
                  <a:srgbClr val="C55A1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Композиция</a:t>
            </a:r>
            <a:endParaRPr lang="ru-RU" altLang="ru-RU" sz="2400" dirty="0">
              <a:solidFill>
                <a:srgbClr val="C55A1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Tx/>
              <a:buAutoNum type="arabicPeriod"/>
            </a:pPr>
            <a:r>
              <a:rPr lang="ru-RU" altLang="ru-RU" sz="2400" dirty="0">
                <a:solidFill>
                  <a:srgbClr val="C55A1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Качество </a:t>
            </a:r>
            <a:r>
              <a:rPr lang="ru-RU" altLang="ru-RU" sz="2400" dirty="0" smtClean="0">
                <a:solidFill>
                  <a:srgbClr val="C55A1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речи</a:t>
            </a:r>
            <a:endParaRPr lang="ru-RU" altLang="ru-RU" sz="2400" dirty="0">
              <a:solidFill>
                <a:srgbClr val="C55A1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Tx/>
              <a:buAutoNum type="arabicPeriod"/>
            </a:pPr>
            <a:r>
              <a:rPr lang="ru-RU" altLang="ru-RU" sz="2400" dirty="0" smtClean="0">
                <a:solidFill>
                  <a:srgbClr val="C55A1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Грамотность</a:t>
            </a:r>
            <a:endParaRPr lang="ru-RU" altLang="ru-RU" sz="2400" dirty="0">
              <a:solidFill>
                <a:srgbClr val="843C0C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9237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956" y="325464"/>
            <a:ext cx="6385302" cy="1301858"/>
          </a:xfrm>
        </p:spPr>
        <p:txBody>
          <a:bodyPr/>
          <a:lstStyle/>
          <a:p>
            <a:r>
              <a:rPr lang="ru-RU" altLang="ru-RU" b="1" dirty="0">
                <a:solidFill>
                  <a:srgbClr val="C00000"/>
                </a:solidFill>
              </a:rPr>
              <a:t>Что представляет собой </a:t>
            </a:r>
            <a:br>
              <a:rPr lang="ru-RU" altLang="ru-RU" b="1" dirty="0">
                <a:solidFill>
                  <a:srgbClr val="C00000"/>
                </a:solidFill>
              </a:rPr>
            </a:br>
            <a:r>
              <a:rPr lang="ru-RU" altLang="ru-RU" b="1" dirty="0">
                <a:solidFill>
                  <a:srgbClr val="C00000"/>
                </a:solidFill>
              </a:rPr>
              <a:t>итоговое сочинение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0901" y="1332855"/>
            <a:ext cx="5548393" cy="5207430"/>
          </a:xfrm>
        </p:spPr>
        <p:txBody>
          <a:bodyPr>
            <a:noAutofit/>
          </a:bodyPr>
          <a:lstStyle/>
          <a:p>
            <a:pPr marL="0" indent="361950" defTabSz="457207">
              <a:buClr>
                <a:schemeClr val="bg2">
                  <a:lumMod val="40000"/>
                  <a:lumOff val="60000"/>
                </a:schemeClr>
              </a:buClr>
              <a:buNone/>
              <a:defRPr/>
            </a:pPr>
            <a:r>
              <a:rPr lang="ru-RU" altLang="ru-RU" sz="2400" dirty="0"/>
              <a:t>Итоговое сочинение, с одной стороны, носит </a:t>
            </a:r>
            <a:r>
              <a:rPr lang="ru-RU" altLang="ru-RU" sz="2400" dirty="0" err="1"/>
              <a:t>надпредметный</a:t>
            </a:r>
            <a:r>
              <a:rPr lang="ru-RU" altLang="ru-RU" sz="2400" dirty="0"/>
              <a:t> характер, то есть нацелено на проверку общих речевых компетенций обучающегося, выявление уровня его речевой культуры, оценку умения выпускника рассуждать по избранной теме, аргументировать свою позицию. </a:t>
            </a:r>
          </a:p>
          <a:p>
            <a:pPr marL="0" indent="361950" algn="just" defTabSz="457207">
              <a:buClr>
                <a:schemeClr val="bg2">
                  <a:lumMod val="40000"/>
                  <a:lumOff val="60000"/>
                </a:schemeClr>
              </a:buClr>
              <a:buNone/>
              <a:defRPr/>
            </a:pPr>
            <a:r>
              <a:rPr lang="ru-RU" altLang="ru-RU" sz="2400" dirty="0"/>
              <a:t>С другой стороны, оно является </a:t>
            </a:r>
            <a:r>
              <a:rPr lang="ru-RU" altLang="ru-RU" sz="2400" dirty="0" err="1"/>
              <a:t>литературоцентричным</a:t>
            </a:r>
            <a:r>
              <a:rPr lang="ru-RU" altLang="ru-RU" sz="2400" dirty="0"/>
              <a:t>, так как содержит требование построения аргументации с обязательной опорой на литературный материал.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96" y="2123267"/>
            <a:ext cx="5024202" cy="304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235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444" y="609600"/>
            <a:ext cx="10042902" cy="1320800"/>
          </a:xfrm>
        </p:spPr>
        <p:txBody>
          <a:bodyPr>
            <a:noAutofit/>
          </a:bodyPr>
          <a:lstStyle/>
          <a:p>
            <a:r>
              <a:rPr lang="ru-RU" altLang="ru-RU" sz="4000" b="1" dirty="0">
                <a:solidFill>
                  <a:srgbClr val="C00000"/>
                </a:solidFill>
              </a:rPr>
              <a:t>Основные задачи </a:t>
            </a:r>
            <a:r>
              <a:rPr lang="ru-RU" altLang="ru-RU" sz="4000" b="1" dirty="0" smtClean="0">
                <a:solidFill>
                  <a:srgbClr val="C00000"/>
                </a:solidFill>
              </a:rPr>
              <a:t>итогового </a:t>
            </a:r>
            <a:r>
              <a:rPr lang="ru-RU" altLang="ru-RU" sz="4000" b="1" dirty="0">
                <a:solidFill>
                  <a:srgbClr val="C00000"/>
                </a:solidFill>
              </a:rPr>
              <a:t>сочинения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2955" y="1549831"/>
            <a:ext cx="9717437" cy="4491531"/>
          </a:xfrm>
        </p:spPr>
        <p:txBody>
          <a:bodyPr>
            <a:normAutofit lnSpcReduction="10000"/>
          </a:bodyPr>
          <a:lstStyle/>
          <a:p>
            <a:pPr marL="0" indent="361950">
              <a:buFontTx/>
              <a:buNone/>
            </a:pPr>
            <a:r>
              <a:rPr lang="ru-RU" altLang="ru-RU" sz="3200" b="1" i="1" u="sng" dirty="0" smtClean="0"/>
              <a:t> Задача </a:t>
            </a:r>
            <a:r>
              <a:rPr lang="ru-RU" altLang="ru-RU" sz="3200" b="1" i="1" u="sng" dirty="0"/>
              <a:t>выпускного сочинения состоит </a:t>
            </a:r>
            <a:r>
              <a:rPr lang="ru-RU" altLang="ru-RU" sz="3200" b="1" i="1" u="sng" dirty="0" smtClean="0"/>
              <a:t> в </a:t>
            </a:r>
            <a:r>
              <a:rPr lang="ru-RU" altLang="ru-RU" sz="3200" b="1" i="1" u="sng" dirty="0"/>
              <a:t>том, чтобы выявить</a:t>
            </a:r>
            <a:r>
              <a:rPr lang="ru-RU" altLang="ru-RU" sz="3200" b="1" i="1" u="sng" dirty="0" smtClean="0"/>
              <a:t>:</a:t>
            </a:r>
          </a:p>
          <a:p>
            <a:pPr marL="0" indent="361950">
              <a:buFontTx/>
              <a:buNone/>
            </a:pPr>
            <a:endParaRPr lang="ru-RU" altLang="ru-RU" b="1" i="1" u="sng" dirty="0"/>
          </a:p>
          <a:p>
            <a:pPr marL="0" indent="361950" algn="just">
              <a:buFontTx/>
              <a:buAutoNum type="arabicPeriod"/>
            </a:pPr>
            <a:r>
              <a:rPr lang="ru-RU" altLang="ru-RU" sz="3600" dirty="0"/>
              <a:t>уровень речевой культуры выпускника;</a:t>
            </a:r>
          </a:p>
          <a:p>
            <a:pPr marL="0" indent="361950" algn="just">
              <a:buFontTx/>
              <a:buAutoNum type="arabicPeriod"/>
            </a:pPr>
            <a:r>
              <a:rPr lang="ru-RU" altLang="ru-RU" sz="3600" dirty="0"/>
              <a:t>его начитанность;</a:t>
            </a:r>
          </a:p>
          <a:p>
            <a:pPr marL="0" indent="361950" algn="just">
              <a:buFontTx/>
              <a:buAutoNum type="arabicPeriod"/>
            </a:pPr>
            <a:r>
              <a:rPr lang="ru-RU" altLang="ru-RU" sz="3600" dirty="0"/>
              <a:t>личностную зрелость;</a:t>
            </a:r>
          </a:p>
          <a:p>
            <a:pPr marL="0" indent="361950" algn="just">
              <a:buFontTx/>
              <a:buAutoNum type="arabicPeriod"/>
            </a:pPr>
            <a:r>
              <a:rPr lang="ru-RU" altLang="ru-RU" sz="3600" dirty="0"/>
              <a:t>умение рассуждать по избранной теме, опираясь на литературный материал.</a:t>
            </a:r>
          </a:p>
          <a:p>
            <a:pPr marL="0" indent="361950">
              <a:buFontTx/>
              <a:buAutoNum type="arabicPeriod"/>
            </a:pPr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559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000" b="1" dirty="0">
                <a:solidFill>
                  <a:srgbClr val="C00000"/>
                </a:solidFill>
              </a:rPr>
              <a:t>На что обратить внимание при подготовке к сочинению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altLang="ru-RU" sz="3600" dirty="0"/>
              <a:t>Понимание формулировки задания.</a:t>
            </a:r>
          </a:p>
          <a:p>
            <a:pPr marL="514350" indent="-514350">
              <a:buFontTx/>
              <a:buAutoNum type="arabicPeriod"/>
            </a:pPr>
            <a:r>
              <a:rPr lang="ru-RU" altLang="ru-RU" sz="3600" dirty="0"/>
              <a:t>Выбор темы сочинения.</a:t>
            </a:r>
          </a:p>
          <a:p>
            <a:pPr marL="514350" indent="-514350">
              <a:buFontTx/>
              <a:buAutoNum type="arabicPeriod"/>
            </a:pPr>
            <a:r>
              <a:rPr lang="ru-RU" altLang="ru-RU" sz="3600" dirty="0"/>
              <a:t>Этапы работы над сочинением.</a:t>
            </a:r>
          </a:p>
          <a:p>
            <a:pPr marL="514350" indent="-514350">
              <a:buFontTx/>
              <a:buAutoNum type="arabicPeriod"/>
            </a:pPr>
            <a:r>
              <a:rPr lang="ru-RU" altLang="ru-RU" sz="3600" dirty="0"/>
              <a:t>Структура сочинения.</a:t>
            </a:r>
          </a:p>
          <a:p>
            <a:pPr marL="514350" indent="-514350">
              <a:buFontTx/>
              <a:buAutoNum type="arabicPeriod"/>
            </a:pPr>
            <a:r>
              <a:rPr lang="ru-RU" altLang="ru-RU" sz="3600" dirty="0"/>
              <a:t>Критерии оценивания сочинения.</a:t>
            </a:r>
          </a:p>
          <a:p>
            <a:pPr marL="514350" indent="-514350">
              <a:buFontTx/>
              <a:buAutoNum type="arabicPeriod"/>
            </a:pPr>
            <a:endParaRPr lang="ru-RU" altLang="ru-RU" dirty="0"/>
          </a:p>
          <a:p>
            <a:pPr marL="514350" indent="-514350">
              <a:buFontTx/>
              <a:buAutoNum type="arabicPeriod"/>
            </a:pPr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275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400" b="1" dirty="0">
                <a:solidFill>
                  <a:srgbClr val="C00000"/>
                </a:solidFill>
              </a:rPr>
              <a:t>Специфика тем сочинений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58319"/>
            <a:ext cx="8596668" cy="4383043"/>
          </a:xfrm>
        </p:spPr>
        <p:txBody>
          <a:bodyPr>
            <a:normAutofit/>
          </a:bodyPr>
          <a:lstStyle/>
          <a:p>
            <a:pPr marL="342906" indent="-342906" algn="just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sz="2800" dirty="0"/>
              <a:t>При составлении тем сочинений </a:t>
            </a:r>
            <a:r>
              <a:rPr lang="ru-RU" sz="2800" b="1" dirty="0"/>
              <a:t>не используются</a:t>
            </a:r>
            <a:r>
              <a:rPr lang="ru-RU" sz="2800" dirty="0"/>
              <a:t> </a:t>
            </a:r>
            <a:r>
              <a:rPr lang="ru-RU" sz="2800" b="1" dirty="0"/>
              <a:t>узко заданные формулировки</a:t>
            </a:r>
            <a:r>
              <a:rPr lang="ru-RU" sz="2800" dirty="0"/>
              <a:t> и осуществляется опора на следующие принципы: посильность, ясность и четкость постановки проблемы.</a:t>
            </a:r>
          </a:p>
          <a:p>
            <a:pPr marL="0" indent="0" algn="just" defTabSz="457207">
              <a:buClr>
                <a:schemeClr val="bg2">
                  <a:lumMod val="40000"/>
                  <a:lumOff val="60000"/>
                </a:schemeClr>
              </a:buClr>
              <a:buNone/>
              <a:defRPr/>
            </a:pPr>
            <a:r>
              <a:rPr lang="ru-RU" sz="2800" dirty="0"/>
              <a:t> </a:t>
            </a:r>
          </a:p>
          <a:p>
            <a:pPr marL="342906" indent="-342906" algn="just" defTabSz="457207">
              <a:buClr>
                <a:schemeClr val="bg2">
                  <a:lumMod val="40000"/>
                  <a:lumOff val="60000"/>
                </a:schemeClr>
              </a:buClr>
              <a:defRPr/>
            </a:pPr>
            <a:r>
              <a:rPr lang="ru-RU" sz="2800" dirty="0"/>
              <a:t>Темы </a:t>
            </a:r>
            <a:r>
              <a:rPr lang="ru-RU" sz="2800" dirty="0" smtClean="0"/>
              <a:t>позволяют </a:t>
            </a:r>
            <a:r>
              <a:rPr lang="ru-RU" sz="2800" dirty="0"/>
              <a:t>выпускнику выбирать литературный материал, на который он будет опираться в своих рассуждениях.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45442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56461"/>
            <a:ext cx="8596668" cy="914400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Темы в Самарской области в 2024 году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70861"/>
            <a:ext cx="8823127" cy="477050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Согласны ли Вы с мыслью, что мечтать надо о великом?</a:t>
            </a:r>
          </a:p>
          <a:p>
            <a:r>
              <a:rPr lang="ru-RU" sz="2400" dirty="0" smtClean="0"/>
              <a:t>Почему человеку необходимы нравственные нормы?</a:t>
            </a:r>
          </a:p>
          <a:p>
            <a:r>
              <a:rPr lang="ru-RU" sz="2400" dirty="0" smtClean="0"/>
              <a:t>Что такое родительская ответственность и в чём она проявляется?</a:t>
            </a:r>
          </a:p>
          <a:p>
            <a:r>
              <a:rPr lang="ru-RU" sz="2400" dirty="0" smtClean="0"/>
              <a:t>Как смелость может проявиться во время войны?</a:t>
            </a:r>
          </a:p>
          <a:p>
            <a:r>
              <a:rPr lang="ru-RU" sz="2400" dirty="0" smtClean="0"/>
              <a:t>Может ли общение с природой, на Ваш взгляд, научить человека понимать красоту?</a:t>
            </a:r>
          </a:p>
          <a:p>
            <a:r>
              <a:rPr lang="ru-RU" sz="2400" dirty="0" smtClean="0"/>
              <a:t>Как Вы понимаете высказывание Н.С. Гумилёва: «Путь поэта есть путь любви </a:t>
            </a:r>
            <a:br>
              <a:rPr lang="ru-RU" sz="2400" dirty="0" smtClean="0"/>
            </a:br>
            <a:r>
              <a:rPr lang="ru-RU" sz="2400" dirty="0" smtClean="0"/>
              <a:t>к миру»?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4823518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129</TotalTime>
  <Words>1235</Words>
  <Application>Microsoft Office PowerPoint</Application>
  <PresentationFormat>Широкоэкранный</PresentationFormat>
  <Paragraphs>135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Century Gothic</vt:lpstr>
      <vt:lpstr>Trebuchet MS</vt:lpstr>
      <vt:lpstr>Verdana</vt:lpstr>
      <vt:lpstr>Wingdings</vt:lpstr>
      <vt:lpstr>Wingdings 3</vt:lpstr>
      <vt:lpstr>Аспект</vt:lpstr>
      <vt:lpstr>ПОДГОТОВКА  К  ИТОГОВОМУ  СОЧИНЕНИЮ ПО ЛИТЕРАТУРЕ</vt:lpstr>
      <vt:lpstr>Общая информация</vt:lpstr>
      <vt:lpstr>Каждый выпускник должен помнить,  что к итоговому сочинению нужно отнестись  серьёзно!</vt:lpstr>
      <vt:lpstr>Оценка за сочинение</vt:lpstr>
      <vt:lpstr>Что представляет собой  итоговое сочинение</vt:lpstr>
      <vt:lpstr>Основные задачи итогового сочинения</vt:lpstr>
      <vt:lpstr>На что обратить внимание при подготовке к сочинению</vt:lpstr>
      <vt:lpstr>Специфика тем сочинений</vt:lpstr>
      <vt:lpstr>Темы в Самарской области в 2024 году</vt:lpstr>
      <vt:lpstr>Единые требования</vt:lpstr>
      <vt:lpstr>Как работать над сочинением</vt:lpstr>
      <vt:lpstr>Привлечение текстов художественных произведений</vt:lpstr>
      <vt:lpstr> Композиционная и логическая структура сочинения   </vt:lpstr>
      <vt:lpstr>Система работы учителя по подготовке к написанию итогового сочинения </vt:lpstr>
      <vt:lpstr>Художественные произведения</vt:lpstr>
      <vt:lpstr>Презентация PowerPoint</vt:lpstr>
      <vt:lpstr>Вступление – своеобразный ввод в тему</vt:lpstr>
      <vt:lpstr>Заключение</vt:lpstr>
      <vt:lpstr>«Все люди ошибаются, но великие люди сознаются в ошибках»                                                                            Бернар Фонтенель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 К  ИТОГОВОМУ  СОЧИНЕНИЮ ПО ЛИТЕРАТУРЕ</dc:title>
  <dc:creator>Lyudmila</dc:creator>
  <cp:lastModifiedBy>Склярова Л.В.</cp:lastModifiedBy>
  <cp:revision>46</cp:revision>
  <cp:lastPrinted>2025-11-21T08:42:40Z</cp:lastPrinted>
  <dcterms:created xsi:type="dcterms:W3CDTF">2025-11-19T17:25:37Z</dcterms:created>
  <dcterms:modified xsi:type="dcterms:W3CDTF">2025-11-21T08:56:32Z</dcterms:modified>
</cp:coreProperties>
</file>